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7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9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8FC253-4F53-767A-A304-FAB470C972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125B97D-F208-1ED6-7D8F-BB678FB286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43E2ACD-9F19-7323-BF6C-DD94397BC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D2847-AD78-4F53-A49D-425FC51F25AD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BB9A5ED-6BA3-74AD-25C4-3F0F8C239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4C64934-23FA-1332-6057-4CD6946C8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2B92E-C42D-4D01-AEB5-8FC0BC13289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96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AFC802-5C23-987A-DD06-77C6576DA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616C45D-30E8-0D5B-7A44-953C9CABA0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839775D-45AA-97A4-28C2-8A283F1DD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D2847-AD78-4F53-A49D-425FC51F25AD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1BBB6C7-F1D3-61C8-FE57-DEDBA131F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BC02FA-B002-7C02-3E9C-0C1902985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2B92E-C42D-4D01-AEB5-8FC0BC13289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760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86BA33D-B8BC-E8D6-0D9F-43A8954A84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6346FB3-F944-8821-F06C-531802B77C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FB62A69-DB4C-0839-19CC-39591091D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D2847-AD78-4F53-A49D-425FC51F25AD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618A5E-7F2C-C8F8-12A8-54A4C9FE1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2D867C-809B-1B81-EE3B-1BAEB907F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2B92E-C42D-4D01-AEB5-8FC0BC13289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067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53C7F1-B7CF-2A6D-5653-FAA1808D8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6D8B87-CCD4-95E8-964A-84A16DA87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D512042-AE2B-3B82-7BA8-48CAADEB8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D2847-AD78-4F53-A49D-425FC51F25AD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986CF4-8C4D-6F08-3A33-B54058EBB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DC718E-0CDA-AC55-B0DA-638FBEC4C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2B92E-C42D-4D01-AEB5-8FC0BC13289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843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69E36A-B605-A658-5011-B64E18765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35BA84F-9D04-868E-EB29-DF9A9772D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81DA25E-E968-0D3F-4093-F2E5414C3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D2847-AD78-4F53-A49D-425FC51F25AD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F88D05-B1D0-FE1D-9A55-722847D2F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4288461-5646-ED9E-829C-B96ED9BBB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2B92E-C42D-4D01-AEB5-8FC0BC13289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90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F723AA-B5AF-510A-9C84-011031B5C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5F5A1E-BA47-58AF-1556-28FD39161E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B112402-09BB-49C1-EB6A-2474C1472A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AB3DA45-5FE6-D634-9C41-51012F023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D2847-AD78-4F53-A49D-425FC51F25AD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33AE02B-D0D0-2BDB-2822-9D030A6B9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8791AF7-3D04-97AF-7183-C7CBC225E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2B92E-C42D-4D01-AEB5-8FC0BC13289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94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6CD6D0-89C3-3DD3-8FFA-5DA09874E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B57A71-E9B0-6CE8-1798-0E58EB070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044545B-20A1-D7BB-F440-0B13E3DE4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C7F6AFC-36EB-2D49-C947-0F167AD41F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F2E8BF4-E9F3-327F-73AA-D299F4C148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E251A2D-3966-EC7C-E340-267F2B2B5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D2847-AD78-4F53-A49D-425FC51F25AD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53E7ACA-3C54-9A61-6DD4-8D0A9B45C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2FB9272-9C71-AC67-3851-AF0DE2BCD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2B92E-C42D-4D01-AEB5-8FC0BC13289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283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4F2EE6-5815-44DA-CB8F-DF7E22188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4A8CD03-4649-E62C-C5CD-85A4F08C0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D2847-AD78-4F53-A49D-425FC51F25AD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2F3D1F4-E78B-845D-7E97-07D9CAF11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62F3847-0ADF-6627-6C4A-D5CE7CE99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2B92E-C42D-4D01-AEB5-8FC0BC13289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821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74496A6-2FB6-CCDF-E156-572835472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D2847-AD78-4F53-A49D-425FC51F25AD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9BE4F37-9945-435D-7427-8D1153E28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09A2F9-738A-B6D4-FAAB-94D235701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2B92E-C42D-4D01-AEB5-8FC0BC13289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822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083F0B-6E34-9A0F-15E2-A20114CE9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C2CA5B-DDAA-4A21-7AE2-248C79A40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2C1394E-DCCE-3FA9-7060-14BDFBFFDB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B9364EB-1D1E-7664-77E1-8157A4031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D2847-AD78-4F53-A49D-425FC51F25AD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4A4F154-41EF-C129-D75D-FC67ED337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E83569E-7F5E-BC60-8732-71055E767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2B92E-C42D-4D01-AEB5-8FC0BC13289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16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AA529B-6BE2-CF0F-B1F7-4CACD6B08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4F1B04D-7527-DBF2-609C-7C04AD9E18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73B5CF1-F35D-0A4F-DE91-3D36AB574F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3E253B2-9B50-DAF3-4C0C-C0DA46DF1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D2847-AD78-4F53-A49D-425FC51F25AD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A57BBDD-06C0-7466-17D3-8B23183EF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DB33CB1-4B59-0DF7-83E2-8BF67ABA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2B92E-C42D-4D01-AEB5-8FC0BC13289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91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0F4252F-7B0E-F061-7B13-5372CA0C3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A56D6B1-23A0-DC5F-58A0-34B59D3641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396F791-4F76-07B8-DECA-C4E3ECAEF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FD2847-AD78-4F53-A49D-425FC51F25AD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77365B-C737-3BB4-2CD1-5962E69029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92D1611-7807-6895-4718-37CBA9771B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D2B92E-C42D-4D01-AEB5-8FC0BC13289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262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6.mp4"/><Relationship Id="rId7" Type="http://schemas.openxmlformats.org/officeDocument/2006/relationships/image" Target="../media/image18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6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.univ-lyon1.fr/~santambrogio/OTAM-cvgmt.pdf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4.mp4"/><Relationship Id="rId7" Type="http://schemas.openxmlformats.org/officeDocument/2006/relationships/image" Target="../media/image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4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haussures, chaussure, chaussures de sport, Chaussure de marche&#10;&#10;Description générée automatiquement">
            <a:extLst>
              <a:ext uri="{FF2B5EF4-FFF2-40B4-BE49-F238E27FC236}">
                <a16:creationId xmlns:a16="http://schemas.microsoft.com/office/drawing/2014/main" id="{4DE5CD0D-5FCE-10C1-A3B1-A7EC328CB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4" y="369820"/>
            <a:ext cx="7090448" cy="2387600"/>
          </a:xfrm>
          <a:prstGeom prst="rect">
            <a:avLst/>
          </a:prstGeom>
        </p:spPr>
      </p:pic>
      <p:pic>
        <p:nvPicPr>
          <p:cNvPr id="7" name="Image 6" descr="Une image contenant chaussures, chaussure, habits, chaussures de sport&#10;&#10;Description générée automatiquement">
            <a:extLst>
              <a:ext uri="{FF2B5EF4-FFF2-40B4-BE49-F238E27FC236}">
                <a16:creationId xmlns:a16="http://schemas.microsoft.com/office/drawing/2014/main" id="{54D2B8E4-B0FC-9B9F-BA6D-341DD648D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43"/>
          <a:stretch/>
        </p:blipFill>
        <p:spPr>
          <a:xfrm>
            <a:off x="7176172" y="369820"/>
            <a:ext cx="2379326" cy="2387600"/>
          </a:xfrm>
          <a:prstGeom prst="rect">
            <a:avLst/>
          </a:prstGeom>
        </p:spPr>
      </p:pic>
      <p:pic>
        <p:nvPicPr>
          <p:cNvPr id="9" name="Image 8" descr="Une image contenant chaussures, chaussure, habits, chaussures de sport&#10;&#10;Description générée automatiquement">
            <a:extLst>
              <a:ext uri="{FF2B5EF4-FFF2-40B4-BE49-F238E27FC236}">
                <a16:creationId xmlns:a16="http://schemas.microsoft.com/office/drawing/2014/main" id="{9802E325-8BBF-4D4E-B395-B5E57713F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43"/>
          <a:stretch/>
        </p:blipFill>
        <p:spPr>
          <a:xfrm>
            <a:off x="9555498" y="369820"/>
            <a:ext cx="2379324" cy="23876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318730D-62DA-5A43-055C-D1BEBB013015}"/>
              </a:ext>
            </a:extLst>
          </p:cNvPr>
          <p:cNvSpPr txBox="1"/>
          <p:nvPr/>
        </p:nvSpPr>
        <p:spPr>
          <a:xfrm>
            <a:off x="4922196" y="476655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iterations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6F26864-7EB9-EEF3-949D-BFB9E1CF1DC1}"/>
              </a:ext>
            </a:extLst>
          </p:cNvPr>
          <p:cNvSpPr txBox="1"/>
          <p:nvPr/>
        </p:nvSpPr>
        <p:spPr>
          <a:xfrm>
            <a:off x="7301522" y="467877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iterations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4E3082E-0EEF-F93E-97EC-05C05ACAA183}"/>
              </a:ext>
            </a:extLst>
          </p:cNvPr>
          <p:cNvSpPr txBox="1"/>
          <p:nvPr/>
        </p:nvSpPr>
        <p:spPr>
          <a:xfrm>
            <a:off x="9680848" y="476655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216 iterations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C9C7BB8-7303-9EF8-7234-26FA4FC2A6D7}"/>
              </a:ext>
            </a:extLst>
          </p:cNvPr>
          <p:cNvSpPr txBox="1"/>
          <p:nvPr/>
        </p:nvSpPr>
        <p:spPr>
          <a:xfrm>
            <a:off x="4802069" y="53906"/>
            <a:ext cx="5407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MAM </a:t>
            </a:r>
            <a:r>
              <a:rPr lang="en-US" sz="1050" b="1" dirty="0"/>
              <a:t>(rho =  </a:t>
            </a:r>
            <a:r>
              <a:rPr lang="en-US" sz="1050" b="1" dirty="0" err="1"/>
              <a:t>np.mean</a:t>
            </a:r>
            <a:r>
              <a:rPr lang="en-US" sz="1050" b="1" dirty="0"/>
              <a:t>(</a:t>
            </a:r>
            <a:r>
              <a:rPr lang="en-US" sz="1050" b="1" dirty="0" err="1"/>
              <a:t>Q_counts</a:t>
            </a:r>
            <a:r>
              <a:rPr lang="en-US" sz="1050" b="1" dirty="0"/>
              <a:t>)/10 #5098.065359476964)</a:t>
            </a:r>
            <a:endParaRPr lang="en-US" b="1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3BDBDFF-D60E-DE49-6278-13B67F23F870}"/>
              </a:ext>
            </a:extLst>
          </p:cNvPr>
          <p:cNvSpPr txBox="1"/>
          <p:nvPr/>
        </p:nvSpPr>
        <p:spPr>
          <a:xfrm>
            <a:off x="174604" y="2900575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Sinkhorn</a:t>
            </a:r>
            <a:endParaRPr lang="en-US" b="1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901B249-A693-9E09-EA7C-E6458CCB7E64}"/>
              </a:ext>
            </a:extLst>
          </p:cNvPr>
          <p:cNvSpPr txBox="1"/>
          <p:nvPr/>
        </p:nvSpPr>
        <p:spPr>
          <a:xfrm>
            <a:off x="174603" y="4218454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BCAEAD9-7837-E996-E060-D104C2055313}"/>
              </a:ext>
            </a:extLst>
          </p:cNvPr>
          <p:cNvSpPr txBox="1"/>
          <p:nvPr/>
        </p:nvSpPr>
        <p:spPr>
          <a:xfrm>
            <a:off x="207174" y="5544079"/>
            <a:ext cx="1624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/>
              <a:t>Sinkhorn</a:t>
            </a:r>
            <a:r>
              <a:rPr lang="en-US" sz="1200" b="1" dirty="0"/>
              <a:t> </a:t>
            </a:r>
            <a:r>
              <a:rPr lang="en-US" sz="1200" b="1" dirty="0" err="1"/>
              <a:t>puis</a:t>
            </a:r>
            <a:r>
              <a:rPr lang="en-US" sz="1200" b="1" dirty="0"/>
              <a:t> projection GAN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AE24E7A-2D38-ED87-AE18-C7E3753E0534}"/>
              </a:ext>
            </a:extLst>
          </p:cNvPr>
          <p:cNvSpPr txBox="1"/>
          <p:nvPr/>
        </p:nvSpPr>
        <p:spPr>
          <a:xfrm>
            <a:off x="1206705" y="2717495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Dror</a:t>
            </a:r>
            <a:r>
              <a:rPr lang="en-US" b="1" dirty="0"/>
              <a:t> Simon:</a:t>
            </a:r>
          </a:p>
        </p:txBody>
      </p:sp>
      <p:pic>
        <p:nvPicPr>
          <p:cNvPr id="23" name="Image 22" descr="Une image contenant chaussures, chaussure, habits&#10;&#10;Description générée automatiquement">
            <a:extLst>
              <a:ext uri="{FF2B5EF4-FFF2-40B4-BE49-F238E27FC236}">
                <a16:creationId xmlns:a16="http://schemas.microsoft.com/office/drawing/2014/main" id="{22C8BD0F-089D-89FD-C49F-DAF81E2CBA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167" y="3085241"/>
            <a:ext cx="9910200" cy="331467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D260597-138F-8F4F-AF07-CE1D30352454}"/>
              </a:ext>
            </a:extLst>
          </p:cNvPr>
          <p:cNvSpPr/>
          <p:nvPr/>
        </p:nvSpPr>
        <p:spPr>
          <a:xfrm>
            <a:off x="5797485" y="3073334"/>
            <a:ext cx="1102936" cy="33080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F47EEBB-2DFE-4B4B-FADB-EF54425510D0}"/>
              </a:ext>
            </a:extLst>
          </p:cNvPr>
          <p:cNvSpPr txBox="1"/>
          <p:nvPr/>
        </p:nvSpPr>
        <p:spPr>
          <a:xfrm>
            <a:off x="4922196" y="2304970"/>
            <a:ext cx="1504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</a:rPr>
              <a:t>floue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8B9DFCE8-B692-0DB0-6794-591E24E552E4}"/>
              </a:ext>
            </a:extLst>
          </p:cNvPr>
          <p:cNvSpPr txBox="1"/>
          <p:nvPr/>
        </p:nvSpPr>
        <p:spPr>
          <a:xfrm>
            <a:off x="5797485" y="3054764"/>
            <a:ext cx="1504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barycenter</a:t>
            </a:r>
          </a:p>
        </p:txBody>
      </p:sp>
    </p:spTree>
    <p:extLst>
      <p:ext uri="{BB962C8B-B14F-4D97-AF65-F5344CB8AC3E}">
        <p14:creationId xmlns:p14="http://schemas.microsoft.com/office/powerpoint/2010/main" val="2023679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ZoneTexte 18">
            <a:extLst>
              <a:ext uri="{FF2B5EF4-FFF2-40B4-BE49-F238E27FC236}">
                <a16:creationId xmlns:a16="http://schemas.microsoft.com/office/drawing/2014/main" id="{FAE24E7A-2D38-ED87-AE18-C7E3753E0534}"/>
              </a:ext>
            </a:extLst>
          </p:cNvPr>
          <p:cNvSpPr txBox="1"/>
          <p:nvPr/>
        </p:nvSpPr>
        <p:spPr>
          <a:xfrm>
            <a:off x="268305" y="3365645"/>
            <a:ext cx="2735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Dror</a:t>
            </a:r>
            <a:r>
              <a:rPr lang="en-US" b="1" dirty="0"/>
              <a:t> Simon can’t handle 3 shoes without IBP.</a:t>
            </a:r>
          </a:p>
        </p:txBody>
      </p:sp>
      <p:pic>
        <p:nvPicPr>
          <p:cNvPr id="6" name="Image 5" descr="Une image contenant habits, chaussure, Chaussures de ville, chaussures&#10;&#10;Description générée automatiquement">
            <a:extLst>
              <a:ext uri="{FF2B5EF4-FFF2-40B4-BE49-F238E27FC236}">
                <a16:creationId xmlns:a16="http://schemas.microsoft.com/office/drawing/2014/main" id="{75254A8E-77C4-3A89-A6F6-FFB886767D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4" y="502973"/>
            <a:ext cx="4972050" cy="12573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A746340-912F-E904-E7EF-D233F6426BDA}"/>
              </a:ext>
            </a:extLst>
          </p:cNvPr>
          <p:cNvSpPr txBox="1"/>
          <p:nvPr/>
        </p:nvSpPr>
        <p:spPr>
          <a:xfrm>
            <a:off x="4312888" y="1402342"/>
            <a:ext cx="3878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MAM avec la projection avec GAN </a:t>
            </a:r>
            <a:r>
              <a:rPr lang="en-US" dirty="0" err="1">
                <a:solidFill>
                  <a:srgbClr val="00B050"/>
                </a:solidFill>
              </a:rPr>
              <a:t>integré</a:t>
            </a:r>
            <a:r>
              <a:rPr lang="en-US" dirty="0">
                <a:solidFill>
                  <a:srgbClr val="00B050"/>
                </a:solidFill>
              </a:rPr>
              <a:t> dans les iterations :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2BF3C11-BD92-E9AE-1590-5888C16C3A8C}"/>
              </a:ext>
            </a:extLst>
          </p:cNvPr>
          <p:cNvSpPr txBox="1"/>
          <p:nvPr/>
        </p:nvSpPr>
        <p:spPr>
          <a:xfrm>
            <a:off x="8227781" y="1370538"/>
            <a:ext cx="3878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MAM avec la projection sur Norm0 (3000pixels) </a:t>
            </a:r>
            <a:r>
              <a:rPr lang="en-US" dirty="0" err="1">
                <a:solidFill>
                  <a:srgbClr val="00B050"/>
                </a:solidFill>
              </a:rPr>
              <a:t>puis</a:t>
            </a:r>
            <a:r>
              <a:rPr lang="en-US" dirty="0">
                <a:solidFill>
                  <a:srgbClr val="00B050"/>
                </a:solidFill>
              </a:rPr>
              <a:t> GAN </a:t>
            </a:r>
            <a:r>
              <a:rPr lang="en-US" dirty="0" err="1">
                <a:solidFill>
                  <a:srgbClr val="00B050"/>
                </a:solidFill>
              </a:rPr>
              <a:t>integré</a:t>
            </a:r>
            <a:r>
              <a:rPr lang="en-US" dirty="0">
                <a:solidFill>
                  <a:srgbClr val="00B050"/>
                </a:solidFill>
              </a:rPr>
              <a:t> dans les iterations :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70F5B24-2821-5B5A-93B2-21B544AF3F10}"/>
              </a:ext>
            </a:extLst>
          </p:cNvPr>
          <p:cNvSpPr txBox="1"/>
          <p:nvPr/>
        </p:nvSpPr>
        <p:spPr>
          <a:xfrm>
            <a:off x="4436750" y="4790954"/>
            <a:ext cx="3878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 photos par iterations: </a:t>
            </a:r>
            <a:r>
              <a:rPr lang="en-US" sz="1200" dirty="0" err="1"/>
              <a:t>juste</a:t>
            </a:r>
            <a:r>
              <a:rPr lang="en-US" sz="1200" dirty="0"/>
              <a:t> </a:t>
            </a:r>
            <a:r>
              <a:rPr lang="en-US" sz="1200" dirty="0" err="1"/>
              <a:t>avant</a:t>
            </a:r>
            <a:r>
              <a:rPr lang="en-US" sz="1200" dirty="0"/>
              <a:t> </a:t>
            </a:r>
            <a:r>
              <a:rPr lang="en-US" sz="1200" dirty="0" err="1"/>
              <a:t>puis</a:t>
            </a:r>
            <a:r>
              <a:rPr lang="en-US" sz="1200" dirty="0"/>
              <a:t> </a:t>
            </a:r>
            <a:r>
              <a:rPr lang="en-US" sz="1200" dirty="0" err="1"/>
              <a:t>juste</a:t>
            </a:r>
            <a:r>
              <a:rPr lang="en-US" sz="1200" dirty="0"/>
              <a:t> après la projection avec GAN</a:t>
            </a:r>
          </a:p>
          <a:p>
            <a:r>
              <a:rPr lang="en-US" sz="1200" dirty="0" err="1"/>
              <a:t>Ici</a:t>
            </a:r>
            <a:r>
              <a:rPr lang="en-US" sz="1200" dirty="0"/>
              <a:t> 50 iterations, </a:t>
            </a:r>
            <a:r>
              <a:rPr lang="en-US" sz="1200" dirty="0" err="1"/>
              <a:t>donc</a:t>
            </a:r>
            <a:r>
              <a:rPr lang="en-US" sz="1200" dirty="0"/>
              <a:t> GIF de 100 images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C656575-DFA0-DF8C-EFBE-F34D1872E664}"/>
              </a:ext>
            </a:extLst>
          </p:cNvPr>
          <p:cNvSpPr txBox="1"/>
          <p:nvPr/>
        </p:nvSpPr>
        <p:spPr>
          <a:xfrm>
            <a:off x="8388548" y="4879287"/>
            <a:ext cx="3878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 photos par iterations: </a:t>
            </a:r>
            <a:r>
              <a:rPr lang="en-US" sz="1200" dirty="0" err="1"/>
              <a:t>juste</a:t>
            </a:r>
            <a:r>
              <a:rPr lang="en-US" sz="1200" dirty="0"/>
              <a:t> </a:t>
            </a:r>
            <a:r>
              <a:rPr lang="en-US" sz="1200" dirty="0" err="1"/>
              <a:t>avant</a:t>
            </a:r>
            <a:r>
              <a:rPr lang="en-US" sz="1200" dirty="0"/>
              <a:t> </a:t>
            </a:r>
            <a:r>
              <a:rPr lang="en-US" sz="1200" dirty="0" err="1"/>
              <a:t>puis</a:t>
            </a:r>
            <a:r>
              <a:rPr lang="en-US" sz="1200" dirty="0"/>
              <a:t> </a:t>
            </a:r>
            <a:r>
              <a:rPr lang="en-US" sz="1200" dirty="0" err="1"/>
              <a:t>juste</a:t>
            </a:r>
            <a:r>
              <a:rPr lang="en-US" sz="1200" dirty="0"/>
              <a:t> après la projection avec GAN</a:t>
            </a:r>
          </a:p>
          <a:p>
            <a:r>
              <a:rPr lang="en-US" sz="1200" dirty="0" err="1"/>
              <a:t>Ici</a:t>
            </a:r>
            <a:r>
              <a:rPr lang="en-US" sz="1200" dirty="0"/>
              <a:t> 50 iterations, </a:t>
            </a:r>
            <a:r>
              <a:rPr lang="en-US" sz="1200" dirty="0" err="1"/>
              <a:t>donc</a:t>
            </a:r>
            <a:r>
              <a:rPr lang="en-US" sz="1200" dirty="0"/>
              <a:t> GIF de 100 images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7555BD3-24E2-8FA0-A6E6-0003C432EED8}"/>
              </a:ext>
            </a:extLst>
          </p:cNvPr>
          <p:cNvSpPr txBox="1"/>
          <p:nvPr/>
        </p:nvSpPr>
        <p:spPr>
          <a:xfrm>
            <a:off x="324360" y="133641"/>
            <a:ext cx="5359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MAM + GAN </a:t>
            </a:r>
            <a:r>
              <a:rPr lang="en-US" b="1" u="sng" dirty="0"/>
              <a:t>et</a:t>
            </a:r>
            <a:r>
              <a:rPr lang="en-US" b="1" dirty="0"/>
              <a:t> MAM + </a:t>
            </a:r>
            <a:r>
              <a:rPr lang="en-US" b="1" dirty="0" err="1"/>
              <a:t>proj</a:t>
            </a:r>
            <a:r>
              <a:rPr lang="en-US" b="1" dirty="0"/>
              <a:t> Norm0 + GAN</a:t>
            </a:r>
          </a:p>
        </p:txBody>
      </p:sp>
      <p:pic>
        <p:nvPicPr>
          <p:cNvPr id="15" name="MAM_projNorm0_projGAN_3pics">
            <a:hlinkClick r:id="" action="ppaction://media"/>
            <a:extLst>
              <a:ext uri="{FF2B5EF4-FFF2-40B4-BE49-F238E27FC236}">
                <a16:creationId xmlns:a16="http://schemas.microsoft.com/office/drawing/2014/main" id="{758568F7-30D9-A58A-4294-E9C47CDB87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21676" y="2316699"/>
            <a:ext cx="2428385" cy="2428385"/>
          </a:xfrm>
          <a:prstGeom prst="rect">
            <a:avLst/>
          </a:prstGeom>
        </p:spPr>
      </p:pic>
      <p:pic>
        <p:nvPicPr>
          <p:cNvPr id="16" name="MAM_projGAN_3pics">
            <a:hlinkClick r:id="" action="ppaction://media"/>
            <a:extLst>
              <a:ext uri="{FF2B5EF4-FFF2-40B4-BE49-F238E27FC236}">
                <a16:creationId xmlns:a16="http://schemas.microsoft.com/office/drawing/2014/main" id="{9096890E-FAD7-7BBA-72CB-475B09FCE80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748702" y="2214807"/>
            <a:ext cx="2428385" cy="242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2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FF78C7-7739-4DAD-2C6D-5117BDD61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4811D5-0DAA-CB87-35B5-F90EA3696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FB3FECD-D4E4-7A6B-998F-EBD33BA8A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7" y="904875"/>
            <a:ext cx="11287125" cy="50482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D30C7FB-A81F-0330-273D-655EEC5BB441}"/>
              </a:ext>
            </a:extLst>
          </p:cNvPr>
          <p:cNvSpPr txBox="1"/>
          <p:nvPr/>
        </p:nvSpPr>
        <p:spPr>
          <a:xfrm>
            <a:off x="1971229" y="63119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https://math.univ-lyon1.fr/~santambrogio/OTAM-cvgmt.pdf</a:t>
            </a:r>
            <a:br>
              <a:rPr lang="en-US" dirty="0"/>
            </a:br>
            <a:r>
              <a:rPr lang="en-US" dirty="0"/>
              <a:t>p73</a:t>
            </a:r>
          </a:p>
        </p:txBody>
      </p:sp>
    </p:spTree>
    <p:extLst>
      <p:ext uri="{BB962C8B-B14F-4D97-AF65-F5344CB8AC3E}">
        <p14:creationId xmlns:p14="http://schemas.microsoft.com/office/powerpoint/2010/main" val="356750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haussures, chaussure, chaussures de sport, Chaussure de marche&#10;&#10;Description générée automatiquement">
            <a:extLst>
              <a:ext uri="{FF2B5EF4-FFF2-40B4-BE49-F238E27FC236}">
                <a16:creationId xmlns:a16="http://schemas.microsoft.com/office/drawing/2014/main" id="{4DE5CD0D-5FCE-10C1-A3B1-A7EC328CB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4" y="369820"/>
            <a:ext cx="3856816" cy="129872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318730D-62DA-5A43-055C-D1BEBB013015}"/>
              </a:ext>
            </a:extLst>
          </p:cNvPr>
          <p:cNvSpPr txBox="1"/>
          <p:nvPr/>
        </p:nvSpPr>
        <p:spPr>
          <a:xfrm>
            <a:off x="915651" y="-15700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iterations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C9C7BB8-7303-9EF8-7234-26FA4FC2A6D7}"/>
              </a:ext>
            </a:extLst>
          </p:cNvPr>
          <p:cNvSpPr txBox="1"/>
          <p:nvPr/>
        </p:nvSpPr>
        <p:spPr>
          <a:xfrm>
            <a:off x="174603" y="0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MAM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080BF1B-8DB9-74FC-2477-1EF15F496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338" y="2900575"/>
            <a:ext cx="1317834" cy="395742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23BDBDFF-D60E-DE49-6278-13B67F23F870}"/>
              </a:ext>
            </a:extLst>
          </p:cNvPr>
          <p:cNvSpPr txBox="1"/>
          <p:nvPr/>
        </p:nvSpPr>
        <p:spPr>
          <a:xfrm>
            <a:off x="174604" y="2900575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Sinkhorn</a:t>
            </a:r>
            <a:endParaRPr lang="en-US" b="1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901B249-A693-9E09-EA7C-E6458CCB7E64}"/>
              </a:ext>
            </a:extLst>
          </p:cNvPr>
          <p:cNvSpPr txBox="1"/>
          <p:nvPr/>
        </p:nvSpPr>
        <p:spPr>
          <a:xfrm>
            <a:off x="174603" y="4218454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BCAEAD9-7837-E996-E060-D104C2055313}"/>
              </a:ext>
            </a:extLst>
          </p:cNvPr>
          <p:cNvSpPr txBox="1"/>
          <p:nvPr/>
        </p:nvSpPr>
        <p:spPr>
          <a:xfrm>
            <a:off x="278736" y="5544079"/>
            <a:ext cx="1624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/>
              <a:t>Sinkhorn</a:t>
            </a:r>
            <a:r>
              <a:rPr lang="en-US" sz="1200" b="1" dirty="0"/>
              <a:t> </a:t>
            </a:r>
            <a:r>
              <a:rPr lang="en-US" sz="1200" b="1" dirty="0" err="1"/>
              <a:t>puis</a:t>
            </a:r>
            <a:r>
              <a:rPr lang="en-US" sz="1200" b="1" dirty="0"/>
              <a:t> projection GAN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AE24E7A-2D38-ED87-AE18-C7E3753E0534}"/>
              </a:ext>
            </a:extLst>
          </p:cNvPr>
          <p:cNvSpPr txBox="1"/>
          <p:nvPr/>
        </p:nvSpPr>
        <p:spPr>
          <a:xfrm>
            <a:off x="1206705" y="2717495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Dror</a:t>
            </a:r>
            <a:r>
              <a:rPr lang="en-US" b="1" dirty="0"/>
              <a:t> Simon: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2F797EB7-3424-9E91-DBB8-AE699AE4B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641" y="0"/>
            <a:ext cx="6506308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028FC55-E34F-EA8F-1730-00E3FF5A70AD}"/>
              </a:ext>
            </a:extLst>
          </p:cNvPr>
          <p:cNvSpPr txBox="1"/>
          <p:nvPr/>
        </p:nvSpPr>
        <p:spPr>
          <a:xfrm>
            <a:off x="6809759" y="5878786"/>
            <a:ext cx="16245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128 x 128 = 12384 pixels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062158-9D45-BEFC-1328-B2729C150E57}"/>
              </a:ext>
            </a:extLst>
          </p:cNvPr>
          <p:cNvSpPr/>
          <p:nvPr/>
        </p:nvSpPr>
        <p:spPr>
          <a:xfrm>
            <a:off x="4751109" y="5656082"/>
            <a:ext cx="7162155" cy="11585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471B78C4-4827-A737-9AEF-2171D8B4B134}"/>
              </a:ext>
            </a:extLst>
          </p:cNvPr>
          <p:cNvCxnSpPr>
            <a:cxnSpLocks/>
          </p:cNvCxnSpPr>
          <p:nvPr/>
        </p:nvCxnSpPr>
        <p:spPr>
          <a:xfrm>
            <a:off x="4955495" y="5784516"/>
            <a:ext cx="29630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F4142793-A49C-5603-72B2-3ABF1BD0F5E7}"/>
              </a:ext>
            </a:extLst>
          </p:cNvPr>
          <p:cNvSpPr txBox="1"/>
          <p:nvPr/>
        </p:nvSpPr>
        <p:spPr>
          <a:xfrm>
            <a:off x="400846" y="2070252"/>
            <a:ext cx="4554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</a:rPr>
              <a:t>J’essaie</a:t>
            </a:r>
            <a:r>
              <a:rPr lang="en-US" dirty="0">
                <a:solidFill>
                  <a:srgbClr val="00B050"/>
                </a:solidFill>
              </a:rPr>
              <a:t> de </a:t>
            </a:r>
            <a:r>
              <a:rPr lang="en-US" dirty="0" err="1">
                <a:solidFill>
                  <a:srgbClr val="00B050"/>
                </a:solidFill>
              </a:rPr>
              <a:t>rendre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l’image</a:t>
            </a:r>
            <a:r>
              <a:rPr lang="en-US" dirty="0">
                <a:solidFill>
                  <a:srgbClr val="00B050"/>
                </a:solidFill>
              </a:rPr>
              <a:t> plus </a:t>
            </a:r>
            <a:r>
              <a:rPr lang="en-US" dirty="0" err="1">
                <a:solidFill>
                  <a:srgbClr val="00B050"/>
                </a:solidFill>
              </a:rPr>
              <a:t>nette</a:t>
            </a:r>
            <a:r>
              <a:rPr lang="en-US" dirty="0">
                <a:solidFill>
                  <a:srgbClr val="00B050"/>
                </a:solidFill>
              </a:rPr>
              <a:t> avec </a:t>
            </a:r>
            <a:r>
              <a:rPr lang="en-US" dirty="0" err="1">
                <a:solidFill>
                  <a:srgbClr val="00B050"/>
                </a:solidFill>
              </a:rPr>
              <a:t>une</a:t>
            </a:r>
            <a:r>
              <a:rPr lang="en-US" dirty="0">
                <a:solidFill>
                  <a:srgbClr val="00B050"/>
                </a:solidFill>
              </a:rPr>
              <a:t> projection APRES 10 iterations de  MAM</a:t>
            </a:r>
          </a:p>
        </p:txBody>
      </p:sp>
    </p:spTree>
    <p:extLst>
      <p:ext uri="{BB962C8B-B14F-4D97-AF65-F5344CB8AC3E}">
        <p14:creationId xmlns:p14="http://schemas.microsoft.com/office/powerpoint/2010/main" val="1273862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capture d’écran, chaussures&#10;&#10;Description générée automatiquement">
            <a:extLst>
              <a:ext uri="{FF2B5EF4-FFF2-40B4-BE49-F238E27FC236}">
                <a16:creationId xmlns:a16="http://schemas.microsoft.com/office/drawing/2014/main" id="{B0876AB6-EE51-2CA8-17FA-0562306A8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952" y="-593097"/>
            <a:ext cx="8276825" cy="7498803"/>
          </a:xfrm>
          <a:prstGeom prst="rect">
            <a:avLst/>
          </a:prstGeom>
        </p:spPr>
      </p:pic>
      <p:pic>
        <p:nvPicPr>
          <p:cNvPr id="5" name="Image 4" descr="Une image contenant chaussures, chaussure, chaussures de sport, Chaussure de marche&#10;&#10;Description générée automatiquement">
            <a:extLst>
              <a:ext uri="{FF2B5EF4-FFF2-40B4-BE49-F238E27FC236}">
                <a16:creationId xmlns:a16="http://schemas.microsoft.com/office/drawing/2014/main" id="{4DE5CD0D-5FCE-10C1-A3B1-A7EC328CB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4" y="369820"/>
            <a:ext cx="3856816" cy="129872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318730D-62DA-5A43-055C-D1BEBB013015}"/>
              </a:ext>
            </a:extLst>
          </p:cNvPr>
          <p:cNvSpPr txBox="1"/>
          <p:nvPr/>
        </p:nvSpPr>
        <p:spPr>
          <a:xfrm>
            <a:off x="924187" y="0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126 iterations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C9C7BB8-7303-9EF8-7234-26FA4FC2A6D7}"/>
              </a:ext>
            </a:extLst>
          </p:cNvPr>
          <p:cNvSpPr txBox="1"/>
          <p:nvPr/>
        </p:nvSpPr>
        <p:spPr>
          <a:xfrm>
            <a:off x="174603" y="0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MAM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080BF1B-8DB9-74FC-2477-1EF15F496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338" y="2900575"/>
            <a:ext cx="1317834" cy="395742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23BDBDFF-D60E-DE49-6278-13B67F23F870}"/>
              </a:ext>
            </a:extLst>
          </p:cNvPr>
          <p:cNvSpPr txBox="1"/>
          <p:nvPr/>
        </p:nvSpPr>
        <p:spPr>
          <a:xfrm>
            <a:off x="174604" y="2900575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Sinkhorn</a:t>
            </a:r>
            <a:endParaRPr lang="en-US" b="1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901B249-A693-9E09-EA7C-E6458CCB7E64}"/>
              </a:ext>
            </a:extLst>
          </p:cNvPr>
          <p:cNvSpPr txBox="1"/>
          <p:nvPr/>
        </p:nvSpPr>
        <p:spPr>
          <a:xfrm>
            <a:off x="174603" y="4218454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BCAEAD9-7837-E996-E060-D104C2055313}"/>
              </a:ext>
            </a:extLst>
          </p:cNvPr>
          <p:cNvSpPr txBox="1"/>
          <p:nvPr/>
        </p:nvSpPr>
        <p:spPr>
          <a:xfrm>
            <a:off x="278736" y="5544079"/>
            <a:ext cx="1624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/>
              <a:t>Sinkhorn</a:t>
            </a:r>
            <a:r>
              <a:rPr lang="en-US" sz="1200" b="1" dirty="0"/>
              <a:t> </a:t>
            </a:r>
            <a:r>
              <a:rPr lang="en-US" sz="1200" b="1" dirty="0" err="1"/>
              <a:t>puis</a:t>
            </a:r>
            <a:r>
              <a:rPr lang="en-US" sz="1200" b="1" dirty="0"/>
              <a:t> projection GAN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AE24E7A-2D38-ED87-AE18-C7E3753E0534}"/>
              </a:ext>
            </a:extLst>
          </p:cNvPr>
          <p:cNvSpPr txBox="1"/>
          <p:nvPr/>
        </p:nvSpPr>
        <p:spPr>
          <a:xfrm>
            <a:off x="1206705" y="2717495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Dror</a:t>
            </a:r>
            <a:r>
              <a:rPr lang="en-US" b="1" dirty="0"/>
              <a:t> Simon: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028FC55-E34F-EA8F-1730-00E3FF5A70AD}"/>
              </a:ext>
            </a:extLst>
          </p:cNvPr>
          <p:cNvSpPr txBox="1"/>
          <p:nvPr/>
        </p:nvSpPr>
        <p:spPr>
          <a:xfrm>
            <a:off x="6809759" y="5878786"/>
            <a:ext cx="16245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128 x 128 = 12384 pixels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062158-9D45-BEFC-1328-B2729C150E57}"/>
              </a:ext>
            </a:extLst>
          </p:cNvPr>
          <p:cNvSpPr/>
          <p:nvPr/>
        </p:nvSpPr>
        <p:spPr>
          <a:xfrm>
            <a:off x="4751109" y="5656082"/>
            <a:ext cx="7162155" cy="11585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471B78C4-4827-A737-9AEF-2171D8B4B134}"/>
              </a:ext>
            </a:extLst>
          </p:cNvPr>
          <p:cNvCxnSpPr>
            <a:cxnSpLocks/>
          </p:cNvCxnSpPr>
          <p:nvPr/>
        </p:nvCxnSpPr>
        <p:spPr>
          <a:xfrm>
            <a:off x="4955495" y="5784516"/>
            <a:ext cx="29630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F4142793-A49C-5603-72B2-3ABF1BD0F5E7}"/>
              </a:ext>
            </a:extLst>
          </p:cNvPr>
          <p:cNvSpPr txBox="1"/>
          <p:nvPr/>
        </p:nvSpPr>
        <p:spPr>
          <a:xfrm>
            <a:off x="379167" y="1918454"/>
            <a:ext cx="4757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</a:rPr>
              <a:t>J’essaie</a:t>
            </a:r>
            <a:r>
              <a:rPr lang="en-US" dirty="0">
                <a:solidFill>
                  <a:srgbClr val="00B050"/>
                </a:solidFill>
              </a:rPr>
              <a:t> de </a:t>
            </a:r>
            <a:r>
              <a:rPr lang="en-US" dirty="0" err="1">
                <a:solidFill>
                  <a:srgbClr val="00B050"/>
                </a:solidFill>
              </a:rPr>
              <a:t>rendre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l’image</a:t>
            </a:r>
            <a:r>
              <a:rPr lang="en-US" dirty="0">
                <a:solidFill>
                  <a:srgbClr val="00B050"/>
                </a:solidFill>
              </a:rPr>
              <a:t> plus </a:t>
            </a:r>
            <a:r>
              <a:rPr lang="en-US" dirty="0" err="1">
                <a:solidFill>
                  <a:srgbClr val="00B050"/>
                </a:solidFill>
              </a:rPr>
              <a:t>nette</a:t>
            </a:r>
            <a:r>
              <a:rPr lang="en-US" dirty="0">
                <a:solidFill>
                  <a:srgbClr val="00B050"/>
                </a:solidFill>
              </a:rPr>
              <a:t> avec </a:t>
            </a:r>
            <a:r>
              <a:rPr lang="en-US" dirty="0" err="1">
                <a:solidFill>
                  <a:srgbClr val="00B050"/>
                </a:solidFill>
              </a:rPr>
              <a:t>une</a:t>
            </a:r>
            <a:r>
              <a:rPr lang="en-US" dirty="0">
                <a:solidFill>
                  <a:srgbClr val="00B050"/>
                </a:solidFill>
              </a:rPr>
              <a:t> projection APRES 126 iterations de MAM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8A87F7-4572-8DC4-DA9E-AC563A975DF8}"/>
              </a:ext>
            </a:extLst>
          </p:cNvPr>
          <p:cNvSpPr/>
          <p:nvPr/>
        </p:nvSpPr>
        <p:spPr>
          <a:xfrm>
            <a:off x="4739387" y="3546286"/>
            <a:ext cx="7162155" cy="21097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 descr="Une image contenant chaussures, chaussure, habits, chaussures de sport&#10;&#10;Description générée automatiquement">
            <a:extLst>
              <a:ext uri="{FF2B5EF4-FFF2-40B4-BE49-F238E27FC236}">
                <a16:creationId xmlns:a16="http://schemas.microsoft.com/office/drawing/2014/main" id="{7D8838D9-9B17-43DC-AB6F-6D7B97EE82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43"/>
          <a:stretch/>
        </p:blipFill>
        <p:spPr>
          <a:xfrm>
            <a:off x="2673663" y="392068"/>
            <a:ext cx="1272051" cy="1276476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70541B3D-DB71-6D6D-0493-EBC55C62C6E4}"/>
              </a:ext>
            </a:extLst>
          </p:cNvPr>
          <p:cNvCxnSpPr/>
          <p:nvPr/>
        </p:nvCxnSpPr>
        <p:spPr>
          <a:xfrm flipV="1">
            <a:off x="2548706" y="4587786"/>
            <a:ext cx="7167788" cy="16619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49CC49A1-F943-2DF5-70BB-EB23A84E1930}"/>
              </a:ext>
            </a:extLst>
          </p:cNvPr>
          <p:cNvCxnSpPr>
            <a:cxnSpLocks/>
          </p:cNvCxnSpPr>
          <p:nvPr/>
        </p:nvCxnSpPr>
        <p:spPr>
          <a:xfrm>
            <a:off x="2512106" y="3790209"/>
            <a:ext cx="3310336" cy="3898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17E1A4C5-91F2-4816-E027-F0A1C47B0393}"/>
              </a:ext>
            </a:extLst>
          </p:cNvPr>
          <p:cNvSpPr txBox="1"/>
          <p:nvPr/>
        </p:nvSpPr>
        <p:spPr>
          <a:xfrm rot="333066">
            <a:off x="3189375" y="3735143"/>
            <a:ext cx="16245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similaires</a:t>
            </a:r>
            <a:endParaRPr lang="en-US" sz="1050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F3B64EB-A3E7-1BBA-9628-2BE3858D7BFC}"/>
              </a:ext>
            </a:extLst>
          </p:cNvPr>
          <p:cNvSpPr txBox="1"/>
          <p:nvPr/>
        </p:nvSpPr>
        <p:spPr>
          <a:xfrm rot="20924546">
            <a:off x="2950564" y="5751829"/>
            <a:ext cx="16245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similaires</a:t>
            </a:r>
            <a:endParaRPr lang="en-US" sz="10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F9C1E7-C64A-ECF0-6ABE-299F411E2BFE}"/>
              </a:ext>
            </a:extLst>
          </p:cNvPr>
          <p:cNvSpPr/>
          <p:nvPr/>
        </p:nvSpPr>
        <p:spPr>
          <a:xfrm>
            <a:off x="5565914" y="3806110"/>
            <a:ext cx="1442074" cy="186587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8F88A18-B8F3-6F59-8CBD-CF030A003278}"/>
              </a:ext>
            </a:extLst>
          </p:cNvPr>
          <p:cNvSpPr txBox="1"/>
          <p:nvPr/>
        </p:nvSpPr>
        <p:spPr>
          <a:xfrm>
            <a:off x="7002630" y="3908681"/>
            <a:ext cx="1317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CLEAN !!</a:t>
            </a:r>
          </a:p>
        </p:txBody>
      </p:sp>
    </p:spTree>
    <p:extLst>
      <p:ext uri="{BB962C8B-B14F-4D97-AF65-F5344CB8AC3E}">
        <p14:creationId xmlns:p14="http://schemas.microsoft.com/office/powerpoint/2010/main" val="3390022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sapin, capture d’écran&#10;&#10;Description générée automatiquement">
            <a:extLst>
              <a:ext uri="{FF2B5EF4-FFF2-40B4-BE49-F238E27FC236}">
                <a16:creationId xmlns:a16="http://schemas.microsoft.com/office/drawing/2014/main" id="{414168F9-C6AC-74BF-2CFE-5370447E4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861" y="-277387"/>
            <a:ext cx="7923536" cy="717872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318730D-62DA-5A43-055C-D1BEBB013015}"/>
              </a:ext>
            </a:extLst>
          </p:cNvPr>
          <p:cNvSpPr txBox="1"/>
          <p:nvPr/>
        </p:nvSpPr>
        <p:spPr>
          <a:xfrm>
            <a:off x="924187" y="0"/>
            <a:ext cx="4760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iterations + X=norm0 </a:t>
            </a:r>
            <a:r>
              <a:rPr lang="en-US" b="1" dirty="0"/>
              <a:t>3000pixels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C9C7BB8-7303-9EF8-7234-26FA4FC2A6D7}"/>
              </a:ext>
            </a:extLst>
          </p:cNvPr>
          <p:cNvSpPr txBox="1"/>
          <p:nvPr/>
        </p:nvSpPr>
        <p:spPr>
          <a:xfrm>
            <a:off x="174603" y="0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MAM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5C40FF61-FA1F-5C62-734F-C6433EFAA245}"/>
              </a:ext>
            </a:extLst>
          </p:cNvPr>
          <p:cNvGrpSpPr/>
          <p:nvPr/>
        </p:nvGrpSpPr>
        <p:grpSpPr>
          <a:xfrm>
            <a:off x="174604" y="3629321"/>
            <a:ext cx="2398914" cy="3228680"/>
            <a:chOff x="174603" y="2717495"/>
            <a:chExt cx="2656621" cy="4140505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E080BF1B-8DB9-74FC-2477-1EF15F496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4338" y="2900575"/>
              <a:ext cx="1317834" cy="3957425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23BDBDFF-D60E-DE49-6278-13B67F23F870}"/>
                </a:ext>
              </a:extLst>
            </p:cNvPr>
            <p:cNvSpPr txBox="1"/>
            <p:nvPr/>
          </p:nvSpPr>
          <p:spPr>
            <a:xfrm>
              <a:off x="174604" y="2900575"/>
              <a:ext cx="1624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Sinkhorn</a:t>
              </a:r>
              <a:endParaRPr lang="en-US" b="1" dirty="0"/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B901B249-A693-9E09-EA7C-E6458CCB7E64}"/>
                </a:ext>
              </a:extLst>
            </p:cNvPr>
            <p:cNvSpPr txBox="1"/>
            <p:nvPr/>
          </p:nvSpPr>
          <p:spPr>
            <a:xfrm>
              <a:off x="174603" y="4218454"/>
              <a:ext cx="1624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GAN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7BCAEAD9-7837-E996-E060-D104C2055313}"/>
                </a:ext>
              </a:extLst>
            </p:cNvPr>
            <p:cNvSpPr txBox="1"/>
            <p:nvPr/>
          </p:nvSpPr>
          <p:spPr>
            <a:xfrm>
              <a:off x="278736" y="5544079"/>
              <a:ext cx="1624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/>
                <a:t>Sinkhorn</a:t>
              </a:r>
              <a:r>
                <a:rPr lang="en-US" sz="1200" b="1" dirty="0"/>
                <a:t> </a:t>
              </a:r>
              <a:r>
                <a:rPr lang="en-US" sz="1200" b="1" dirty="0" err="1"/>
                <a:t>puis</a:t>
              </a:r>
              <a:r>
                <a:rPr lang="en-US" sz="1200" b="1" dirty="0"/>
                <a:t> projection GAN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FAE24E7A-2D38-ED87-AE18-C7E3753E0534}"/>
                </a:ext>
              </a:extLst>
            </p:cNvPr>
            <p:cNvSpPr txBox="1"/>
            <p:nvPr/>
          </p:nvSpPr>
          <p:spPr>
            <a:xfrm>
              <a:off x="1206705" y="2717495"/>
              <a:ext cx="1624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Dror</a:t>
              </a:r>
              <a:r>
                <a:rPr lang="en-US" b="1" dirty="0"/>
                <a:t> Simon: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3028FC55-E34F-EA8F-1730-00E3FF5A70AD}"/>
              </a:ext>
            </a:extLst>
          </p:cNvPr>
          <p:cNvSpPr txBox="1"/>
          <p:nvPr/>
        </p:nvSpPr>
        <p:spPr>
          <a:xfrm>
            <a:off x="6809759" y="5878786"/>
            <a:ext cx="16245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128 x 128 = 12384 pixels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94A9053-F3E0-F7E7-38C9-16A4E9F6B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569" y="369332"/>
            <a:ext cx="2219325" cy="22288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77127A-2806-9EED-F7EA-AAFD9C50956D}"/>
              </a:ext>
            </a:extLst>
          </p:cNvPr>
          <p:cNvSpPr/>
          <p:nvPr/>
        </p:nvSpPr>
        <p:spPr>
          <a:xfrm>
            <a:off x="4524867" y="5712643"/>
            <a:ext cx="7492530" cy="11020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2CF6ED2-41DC-57F4-C888-C3D3A9A7DDD5}"/>
              </a:ext>
            </a:extLst>
          </p:cNvPr>
          <p:cNvCxnSpPr>
            <a:cxnSpLocks/>
          </p:cNvCxnSpPr>
          <p:nvPr/>
        </p:nvCxnSpPr>
        <p:spPr>
          <a:xfrm>
            <a:off x="4804528" y="5803372"/>
            <a:ext cx="26395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A72FA496-C411-A32D-540A-49145ABEEC3B}"/>
              </a:ext>
            </a:extLst>
          </p:cNvPr>
          <p:cNvSpPr txBox="1"/>
          <p:nvPr/>
        </p:nvSpPr>
        <p:spPr>
          <a:xfrm>
            <a:off x="268636" y="2752903"/>
            <a:ext cx="45358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00B050"/>
                </a:solidFill>
              </a:rPr>
              <a:t>J’essaie</a:t>
            </a:r>
            <a:r>
              <a:rPr lang="en-US" sz="1400" dirty="0">
                <a:solidFill>
                  <a:srgbClr val="00B050"/>
                </a:solidFill>
              </a:rPr>
              <a:t> de </a:t>
            </a:r>
            <a:r>
              <a:rPr lang="en-US" sz="1400" dirty="0" err="1">
                <a:solidFill>
                  <a:srgbClr val="00B050"/>
                </a:solidFill>
              </a:rPr>
              <a:t>rendre</a:t>
            </a:r>
            <a:r>
              <a:rPr lang="en-US" sz="1400" dirty="0">
                <a:solidFill>
                  <a:srgbClr val="00B050"/>
                </a:solidFill>
              </a:rPr>
              <a:t> </a:t>
            </a:r>
            <a:r>
              <a:rPr lang="en-US" sz="1400" dirty="0" err="1">
                <a:solidFill>
                  <a:srgbClr val="00B050"/>
                </a:solidFill>
              </a:rPr>
              <a:t>l’image</a:t>
            </a:r>
            <a:r>
              <a:rPr lang="en-US" sz="1400" dirty="0">
                <a:solidFill>
                  <a:srgbClr val="00B050"/>
                </a:solidFill>
              </a:rPr>
              <a:t> plus </a:t>
            </a:r>
            <a:r>
              <a:rPr lang="en-US" sz="1400" dirty="0" err="1">
                <a:solidFill>
                  <a:srgbClr val="00B050"/>
                </a:solidFill>
              </a:rPr>
              <a:t>nette</a:t>
            </a:r>
            <a:r>
              <a:rPr lang="en-US" sz="1400" dirty="0">
                <a:solidFill>
                  <a:srgbClr val="00B050"/>
                </a:solidFill>
              </a:rPr>
              <a:t> avec </a:t>
            </a:r>
            <a:r>
              <a:rPr lang="en-US" sz="1400" dirty="0" err="1">
                <a:solidFill>
                  <a:srgbClr val="00B050"/>
                </a:solidFill>
              </a:rPr>
              <a:t>une</a:t>
            </a:r>
            <a:r>
              <a:rPr lang="en-US" sz="1400" dirty="0">
                <a:solidFill>
                  <a:srgbClr val="00B050"/>
                </a:solidFill>
              </a:rPr>
              <a:t> projection </a:t>
            </a:r>
            <a:r>
              <a:rPr lang="en-US" sz="1400" u="sng" dirty="0">
                <a:solidFill>
                  <a:srgbClr val="00B050"/>
                </a:solidFill>
              </a:rPr>
              <a:t>PENDANT</a:t>
            </a:r>
            <a:r>
              <a:rPr lang="en-US" sz="1400" dirty="0">
                <a:solidFill>
                  <a:srgbClr val="00B050"/>
                </a:solidFill>
              </a:rPr>
              <a:t> MAM (MAM + projNorm0 = </a:t>
            </a:r>
            <a:r>
              <a:rPr lang="en-US" sz="1400" dirty="0" err="1">
                <a:solidFill>
                  <a:srgbClr val="00B050"/>
                </a:solidFill>
              </a:rPr>
              <a:t>heuristique</a:t>
            </a:r>
            <a:r>
              <a:rPr lang="en-US" sz="1400" dirty="0">
                <a:solidFill>
                  <a:srgbClr val="00B050"/>
                </a:solidFill>
              </a:rPr>
              <a:t>)</a:t>
            </a:r>
          </a:p>
          <a:p>
            <a:r>
              <a:rPr lang="en-US" sz="1400" dirty="0" err="1">
                <a:solidFill>
                  <a:srgbClr val="00B050"/>
                </a:solidFill>
              </a:rPr>
              <a:t>Puis</a:t>
            </a:r>
            <a:r>
              <a:rPr lang="en-US" sz="1400" dirty="0">
                <a:solidFill>
                  <a:srgbClr val="00B050"/>
                </a:solidFill>
              </a:rPr>
              <a:t> je </a:t>
            </a:r>
            <a:r>
              <a:rPr lang="en-US" sz="1400" dirty="0" err="1">
                <a:solidFill>
                  <a:srgbClr val="00B050"/>
                </a:solidFill>
              </a:rPr>
              <a:t>projète</a:t>
            </a:r>
            <a:r>
              <a:rPr lang="en-US" sz="1400" dirty="0">
                <a:solidFill>
                  <a:srgbClr val="00B050"/>
                </a:solidFill>
              </a:rPr>
              <a:t> après 10 iterations de MAM avec le GAN</a:t>
            </a:r>
          </a:p>
        </p:txBody>
      </p:sp>
    </p:spTree>
    <p:extLst>
      <p:ext uri="{BB962C8B-B14F-4D97-AF65-F5344CB8AC3E}">
        <p14:creationId xmlns:p14="http://schemas.microsoft.com/office/powerpoint/2010/main" val="2494332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 descr="Une image contenant capture d’écran, texte&#10;&#10;Description générée automatiquement">
            <a:extLst>
              <a:ext uri="{FF2B5EF4-FFF2-40B4-BE49-F238E27FC236}">
                <a16:creationId xmlns:a16="http://schemas.microsoft.com/office/drawing/2014/main" id="{B298B5C2-1B68-1F89-CD20-946B61923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860" y="-119270"/>
            <a:ext cx="7569537" cy="68580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318730D-62DA-5A43-055C-D1BEBB013015}"/>
              </a:ext>
            </a:extLst>
          </p:cNvPr>
          <p:cNvSpPr txBox="1"/>
          <p:nvPr/>
        </p:nvSpPr>
        <p:spPr>
          <a:xfrm>
            <a:off x="1970981" y="7151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iterations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C9C7BB8-7303-9EF8-7234-26FA4FC2A6D7}"/>
              </a:ext>
            </a:extLst>
          </p:cNvPr>
          <p:cNvSpPr txBox="1"/>
          <p:nvPr/>
        </p:nvSpPr>
        <p:spPr>
          <a:xfrm>
            <a:off x="174603" y="0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MAM </a:t>
            </a:r>
            <a:r>
              <a:rPr lang="en-US" b="1" dirty="0">
                <a:solidFill>
                  <a:srgbClr val="FF0000"/>
                </a:solidFill>
              </a:rPr>
              <a:t>3 shoes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AE24E7A-2D38-ED87-AE18-C7E3753E0534}"/>
              </a:ext>
            </a:extLst>
          </p:cNvPr>
          <p:cNvSpPr txBox="1"/>
          <p:nvPr/>
        </p:nvSpPr>
        <p:spPr>
          <a:xfrm>
            <a:off x="268305" y="3365645"/>
            <a:ext cx="2735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Dror</a:t>
            </a:r>
            <a:r>
              <a:rPr lang="en-US" b="1" dirty="0"/>
              <a:t> Simon can’t handle 3 shoes without IBP.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028FC55-E34F-EA8F-1730-00E3FF5A70AD}"/>
              </a:ext>
            </a:extLst>
          </p:cNvPr>
          <p:cNvSpPr txBox="1"/>
          <p:nvPr/>
        </p:nvSpPr>
        <p:spPr>
          <a:xfrm>
            <a:off x="6809759" y="5878786"/>
            <a:ext cx="16245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128 x 128 = 12384 pixels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062158-9D45-BEFC-1328-B2729C150E57}"/>
              </a:ext>
            </a:extLst>
          </p:cNvPr>
          <p:cNvSpPr/>
          <p:nvPr/>
        </p:nvSpPr>
        <p:spPr>
          <a:xfrm>
            <a:off x="4619709" y="5557364"/>
            <a:ext cx="7293556" cy="1257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471B78C4-4827-A737-9AEF-2171D8B4B134}"/>
              </a:ext>
            </a:extLst>
          </p:cNvPr>
          <p:cNvCxnSpPr>
            <a:cxnSpLocks/>
          </p:cNvCxnSpPr>
          <p:nvPr/>
        </p:nvCxnSpPr>
        <p:spPr>
          <a:xfrm>
            <a:off x="5011154" y="5683854"/>
            <a:ext cx="29630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F4142793-A49C-5603-72B2-3ABF1BD0F5E7}"/>
              </a:ext>
            </a:extLst>
          </p:cNvPr>
          <p:cNvSpPr txBox="1"/>
          <p:nvPr/>
        </p:nvSpPr>
        <p:spPr>
          <a:xfrm>
            <a:off x="400846" y="2070252"/>
            <a:ext cx="3878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</a:rPr>
              <a:t>J’essaie</a:t>
            </a:r>
            <a:r>
              <a:rPr lang="en-US" dirty="0">
                <a:solidFill>
                  <a:srgbClr val="00B050"/>
                </a:solidFill>
              </a:rPr>
              <a:t> de </a:t>
            </a:r>
            <a:r>
              <a:rPr lang="en-US" dirty="0" err="1">
                <a:solidFill>
                  <a:srgbClr val="00B050"/>
                </a:solidFill>
              </a:rPr>
              <a:t>rendre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l’image</a:t>
            </a:r>
            <a:r>
              <a:rPr lang="en-US" dirty="0">
                <a:solidFill>
                  <a:srgbClr val="00B050"/>
                </a:solidFill>
              </a:rPr>
              <a:t> plus </a:t>
            </a:r>
            <a:r>
              <a:rPr lang="en-US" dirty="0" err="1">
                <a:solidFill>
                  <a:srgbClr val="00B050"/>
                </a:solidFill>
              </a:rPr>
              <a:t>nette</a:t>
            </a:r>
            <a:r>
              <a:rPr lang="en-US" dirty="0">
                <a:solidFill>
                  <a:srgbClr val="00B050"/>
                </a:solidFill>
              </a:rPr>
              <a:t> avec </a:t>
            </a:r>
            <a:r>
              <a:rPr lang="en-US" dirty="0" err="1">
                <a:solidFill>
                  <a:srgbClr val="00B050"/>
                </a:solidFill>
              </a:rPr>
              <a:t>une</a:t>
            </a:r>
            <a:r>
              <a:rPr lang="en-US" dirty="0">
                <a:solidFill>
                  <a:srgbClr val="00B050"/>
                </a:solidFill>
              </a:rPr>
              <a:t> projection APRES 20 iterations de MAM</a:t>
            </a:r>
          </a:p>
        </p:txBody>
      </p:sp>
      <p:pic>
        <p:nvPicPr>
          <p:cNvPr id="12" name="Image 11" descr="Une image contenant chaussures, habits, chaussure, Chaussures de ville&#10;&#10;Description générée automatiquement">
            <a:extLst>
              <a:ext uri="{FF2B5EF4-FFF2-40B4-BE49-F238E27FC236}">
                <a16:creationId xmlns:a16="http://schemas.microsoft.com/office/drawing/2014/main" id="{4E6043AD-E27C-0E75-681D-4F8B50BF2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70" y="511648"/>
            <a:ext cx="497205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33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texte, sapin, capture d’écran&#10;&#10;Description générée automatiquement">
            <a:extLst>
              <a:ext uri="{FF2B5EF4-FFF2-40B4-BE49-F238E27FC236}">
                <a16:creationId xmlns:a16="http://schemas.microsoft.com/office/drawing/2014/main" id="{9997FBFE-40C6-C381-8275-B1F6EAAA5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860" y="-31804"/>
            <a:ext cx="7569537" cy="68580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318730D-62DA-5A43-055C-D1BEBB013015}"/>
              </a:ext>
            </a:extLst>
          </p:cNvPr>
          <p:cNvSpPr txBox="1"/>
          <p:nvPr/>
        </p:nvSpPr>
        <p:spPr>
          <a:xfrm>
            <a:off x="1639804" y="0"/>
            <a:ext cx="4760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iterations + X=norm0 </a:t>
            </a:r>
            <a:r>
              <a:rPr lang="en-US" b="1" dirty="0"/>
              <a:t>3000pixels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C9C7BB8-7303-9EF8-7234-26FA4FC2A6D7}"/>
              </a:ext>
            </a:extLst>
          </p:cNvPr>
          <p:cNvSpPr txBox="1"/>
          <p:nvPr/>
        </p:nvSpPr>
        <p:spPr>
          <a:xfrm>
            <a:off x="174603" y="0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MAM 3 shoes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028FC55-E34F-EA8F-1730-00E3FF5A70AD}"/>
              </a:ext>
            </a:extLst>
          </p:cNvPr>
          <p:cNvSpPr txBox="1"/>
          <p:nvPr/>
        </p:nvSpPr>
        <p:spPr>
          <a:xfrm>
            <a:off x="6809759" y="5878786"/>
            <a:ext cx="16245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128 x 128 = 12384 pixels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77127A-2806-9EED-F7EA-AAFD9C50956D}"/>
              </a:ext>
            </a:extLst>
          </p:cNvPr>
          <p:cNvSpPr/>
          <p:nvPr/>
        </p:nvSpPr>
        <p:spPr>
          <a:xfrm>
            <a:off x="4524867" y="5712643"/>
            <a:ext cx="7492530" cy="11020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2CF6ED2-41DC-57F4-C888-C3D3A9A7DDD5}"/>
              </a:ext>
            </a:extLst>
          </p:cNvPr>
          <p:cNvCxnSpPr>
            <a:cxnSpLocks/>
          </p:cNvCxnSpPr>
          <p:nvPr/>
        </p:nvCxnSpPr>
        <p:spPr>
          <a:xfrm>
            <a:off x="4982512" y="5787470"/>
            <a:ext cx="26395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A72FA496-C411-A32D-540A-49145ABEEC3B}"/>
              </a:ext>
            </a:extLst>
          </p:cNvPr>
          <p:cNvSpPr txBox="1"/>
          <p:nvPr/>
        </p:nvSpPr>
        <p:spPr>
          <a:xfrm>
            <a:off x="268636" y="2752903"/>
            <a:ext cx="38784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</a:rPr>
              <a:t>J’essaie</a:t>
            </a:r>
            <a:r>
              <a:rPr lang="en-US" dirty="0">
                <a:solidFill>
                  <a:srgbClr val="00B050"/>
                </a:solidFill>
              </a:rPr>
              <a:t> de </a:t>
            </a:r>
            <a:r>
              <a:rPr lang="en-US" dirty="0" err="1">
                <a:solidFill>
                  <a:srgbClr val="00B050"/>
                </a:solidFill>
              </a:rPr>
              <a:t>rendre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l’image</a:t>
            </a:r>
            <a:r>
              <a:rPr lang="en-US" dirty="0">
                <a:solidFill>
                  <a:srgbClr val="00B050"/>
                </a:solidFill>
              </a:rPr>
              <a:t> plus </a:t>
            </a:r>
            <a:r>
              <a:rPr lang="en-US" dirty="0" err="1">
                <a:solidFill>
                  <a:srgbClr val="00B050"/>
                </a:solidFill>
              </a:rPr>
              <a:t>nette</a:t>
            </a:r>
            <a:r>
              <a:rPr lang="en-US" dirty="0">
                <a:solidFill>
                  <a:srgbClr val="00B050"/>
                </a:solidFill>
              </a:rPr>
              <a:t> avec </a:t>
            </a:r>
            <a:r>
              <a:rPr lang="en-US" dirty="0" err="1">
                <a:solidFill>
                  <a:srgbClr val="00B050"/>
                </a:solidFill>
              </a:rPr>
              <a:t>une</a:t>
            </a:r>
            <a:r>
              <a:rPr lang="en-US" dirty="0">
                <a:solidFill>
                  <a:srgbClr val="00B050"/>
                </a:solidFill>
              </a:rPr>
              <a:t> projection PENDANT MAM (MAM + projNorm0 = </a:t>
            </a:r>
            <a:r>
              <a:rPr lang="en-US" dirty="0" err="1">
                <a:solidFill>
                  <a:srgbClr val="00B050"/>
                </a:solidFill>
              </a:rPr>
              <a:t>heuristique</a:t>
            </a:r>
            <a:r>
              <a:rPr lang="en-US" dirty="0">
                <a:solidFill>
                  <a:srgbClr val="00B050"/>
                </a:solidFill>
              </a:rPr>
              <a:t>), PUIS projection avec le GAN</a:t>
            </a:r>
          </a:p>
        </p:txBody>
      </p:sp>
      <p:pic>
        <p:nvPicPr>
          <p:cNvPr id="5" name="Image 4" descr="Une image contenant chaussures, habits, chaussure, Chaussures de ville&#10;&#10;Description générée automatiquement">
            <a:extLst>
              <a:ext uri="{FF2B5EF4-FFF2-40B4-BE49-F238E27FC236}">
                <a16:creationId xmlns:a16="http://schemas.microsoft.com/office/drawing/2014/main" id="{458F71BC-197B-B346-6F70-C3FAE2BD8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03" y="646719"/>
            <a:ext cx="4972050" cy="12573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1C3DE22-5F23-A259-805C-6E82EDDEF471}"/>
              </a:ext>
            </a:extLst>
          </p:cNvPr>
          <p:cNvSpPr txBox="1"/>
          <p:nvPr/>
        </p:nvSpPr>
        <p:spPr>
          <a:xfrm>
            <a:off x="329459" y="3993798"/>
            <a:ext cx="2735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Dror</a:t>
            </a:r>
            <a:r>
              <a:rPr lang="en-US" b="1" dirty="0"/>
              <a:t> Simon can’t handle 3 shoes without IBP.</a:t>
            </a:r>
          </a:p>
        </p:txBody>
      </p:sp>
    </p:spTree>
    <p:extLst>
      <p:ext uri="{BB962C8B-B14F-4D97-AF65-F5344CB8AC3E}">
        <p14:creationId xmlns:p14="http://schemas.microsoft.com/office/powerpoint/2010/main" val="3901486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haussures, chaussure, chaussures de sport, Chaussure de marche&#10;&#10;Description générée automatiquement">
            <a:extLst>
              <a:ext uri="{FF2B5EF4-FFF2-40B4-BE49-F238E27FC236}">
                <a16:creationId xmlns:a16="http://schemas.microsoft.com/office/drawing/2014/main" id="{4DE5CD0D-5FCE-10C1-A3B1-A7EC328CB4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64"/>
          <a:stretch/>
        </p:blipFill>
        <p:spPr>
          <a:xfrm>
            <a:off x="85724" y="369820"/>
            <a:ext cx="2570012" cy="129872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2C9C7BB8-7303-9EF8-7234-26FA4FC2A6D7}"/>
              </a:ext>
            </a:extLst>
          </p:cNvPr>
          <p:cNvSpPr txBox="1"/>
          <p:nvPr/>
        </p:nvSpPr>
        <p:spPr>
          <a:xfrm>
            <a:off x="174603" y="0"/>
            <a:ext cx="5359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MAM + GAN </a:t>
            </a:r>
            <a:r>
              <a:rPr lang="en-US" b="1" u="sng" dirty="0"/>
              <a:t>et</a:t>
            </a:r>
            <a:r>
              <a:rPr lang="en-US" b="1" dirty="0"/>
              <a:t> MAM + </a:t>
            </a:r>
            <a:r>
              <a:rPr lang="en-US" b="1" dirty="0" err="1"/>
              <a:t>proj</a:t>
            </a:r>
            <a:r>
              <a:rPr lang="en-US" b="1" dirty="0"/>
              <a:t> Norm0 + GAN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080BF1B-8DB9-74FC-2477-1EF15F4966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338" y="2900575"/>
            <a:ext cx="1317834" cy="395742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23BDBDFF-D60E-DE49-6278-13B67F23F870}"/>
              </a:ext>
            </a:extLst>
          </p:cNvPr>
          <p:cNvSpPr txBox="1"/>
          <p:nvPr/>
        </p:nvSpPr>
        <p:spPr>
          <a:xfrm>
            <a:off x="174604" y="2900575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Sinkhorn</a:t>
            </a:r>
            <a:endParaRPr lang="en-US" b="1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901B249-A693-9E09-EA7C-E6458CCB7E64}"/>
              </a:ext>
            </a:extLst>
          </p:cNvPr>
          <p:cNvSpPr txBox="1"/>
          <p:nvPr/>
        </p:nvSpPr>
        <p:spPr>
          <a:xfrm>
            <a:off x="174603" y="4218454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BCAEAD9-7837-E996-E060-D104C2055313}"/>
              </a:ext>
            </a:extLst>
          </p:cNvPr>
          <p:cNvSpPr txBox="1"/>
          <p:nvPr/>
        </p:nvSpPr>
        <p:spPr>
          <a:xfrm>
            <a:off x="278736" y="5544079"/>
            <a:ext cx="1624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/>
              <a:t>Sinkhorn</a:t>
            </a:r>
            <a:r>
              <a:rPr lang="en-US" sz="1200" b="1" dirty="0"/>
              <a:t> </a:t>
            </a:r>
            <a:r>
              <a:rPr lang="en-US" sz="1200" b="1" dirty="0" err="1"/>
              <a:t>puis</a:t>
            </a:r>
            <a:r>
              <a:rPr lang="en-US" sz="1200" b="1" dirty="0"/>
              <a:t> projection GAN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AE24E7A-2D38-ED87-AE18-C7E3753E0534}"/>
              </a:ext>
            </a:extLst>
          </p:cNvPr>
          <p:cNvSpPr txBox="1"/>
          <p:nvPr/>
        </p:nvSpPr>
        <p:spPr>
          <a:xfrm>
            <a:off x="1206705" y="2717495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Dror</a:t>
            </a:r>
            <a:r>
              <a:rPr lang="en-US" b="1" dirty="0"/>
              <a:t> Simon: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4142793-A49C-5603-72B2-3ABF1BD0F5E7}"/>
              </a:ext>
            </a:extLst>
          </p:cNvPr>
          <p:cNvSpPr txBox="1"/>
          <p:nvPr/>
        </p:nvSpPr>
        <p:spPr>
          <a:xfrm>
            <a:off x="4312888" y="1402342"/>
            <a:ext cx="3878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MAM avec la projection avec GAN </a:t>
            </a:r>
            <a:r>
              <a:rPr lang="en-US" dirty="0" err="1">
                <a:solidFill>
                  <a:srgbClr val="00B050"/>
                </a:solidFill>
              </a:rPr>
              <a:t>integré</a:t>
            </a:r>
            <a:r>
              <a:rPr lang="en-US" dirty="0">
                <a:solidFill>
                  <a:srgbClr val="00B050"/>
                </a:solidFill>
              </a:rPr>
              <a:t> dans les iterations :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8C40CF1-39C2-DAE8-77AC-FA6EEDD13647}"/>
              </a:ext>
            </a:extLst>
          </p:cNvPr>
          <p:cNvSpPr txBox="1"/>
          <p:nvPr/>
        </p:nvSpPr>
        <p:spPr>
          <a:xfrm>
            <a:off x="8227781" y="1370538"/>
            <a:ext cx="3878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MAM avec la projection sur Norm0 (3000pixels) </a:t>
            </a:r>
            <a:r>
              <a:rPr lang="en-US" dirty="0" err="1">
                <a:solidFill>
                  <a:srgbClr val="00B050"/>
                </a:solidFill>
              </a:rPr>
              <a:t>puis</a:t>
            </a:r>
            <a:r>
              <a:rPr lang="en-US" dirty="0">
                <a:solidFill>
                  <a:srgbClr val="00B050"/>
                </a:solidFill>
              </a:rPr>
              <a:t> GAN </a:t>
            </a:r>
            <a:r>
              <a:rPr lang="en-US" dirty="0" err="1">
                <a:solidFill>
                  <a:srgbClr val="00B050"/>
                </a:solidFill>
              </a:rPr>
              <a:t>integré</a:t>
            </a:r>
            <a:r>
              <a:rPr lang="en-US" dirty="0">
                <a:solidFill>
                  <a:srgbClr val="00B050"/>
                </a:solidFill>
              </a:rPr>
              <a:t> dans les iterations :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101BDB3-3852-6B6A-02CF-1D8A81C90680}"/>
              </a:ext>
            </a:extLst>
          </p:cNvPr>
          <p:cNvSpPr txBox="1"/>
          <p:nvPr/>
        </p:nvSpPr>
        <p:spPr>
          <a:xfrm>
            <a:off x="4436750" y="4790954"/>
            <a:ext cx="3878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 photos par iterations: </a:t>
            </a:r>
            <a:r>
              <a:rPr lang="en-US" sz="1200" dirty="0" err="1"/>
              <a:t>juste</a:t>
            </a:r>
            <a:r>
              <a:rPr lang="en-US" sz="1200" dirty="0"/>
              <a:t> </a:t>
            </a:r>
            <a:r>
              <a:rPr lang="en-US" sz="1200" dirty="0" err="1"/>
              <a:t>avant</a:t>
            </a:r>
            <a:r>
              <a:rPr lang="en-US" sz="1200" dirty="0"/>
              <a:t> </a:t>
            </a:r>
            <a:r>
              <a:rPr lang="en-US" sz="1200" dirty="0" err="1"/>
              <a:t>puis</a:t>
            </a:r>
            <a:r>
              <a:rPr lang="en-US" sz="1200" dirty="0"/>
              <a:t> </a:t>
            </a:r>
            <a:r>
              <a:rPr lang="en-US" sz="1200" dirty="0" err="1"/>
              <a:t>juste</a:t>
            </a:r>
            <a:r>
              <a:rPr lang="en-US" sz="1200" dirty="0"/>
              <a:t> après la projection avec GAN</a:t>
            </a:r>
          </a:p>
          <a:p>
            <a:r>
              <a:rPr lang="en-US" sz="1200" dirty="0" err="1"/>
              <a:t>Ici</a:t>
            </a:r>
            <a:r>
              <a:rPr lang="en-US" sz="1200" dirty="0"/>
              <a:t> 50 iterations, </a:t>
            </a:r>
            <a:r>
              <a:rPr lang="en-US" sz="1200" dirty="0" err="1"/>
              <a:t>donc</a:t>
            </a:r>
            <a:r>
              <a:rPr lang="en-US" sz="1200" dirty="0"/>
              <a:t> GIF de 100 images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35FE6FB-9ACB-5457-F046-5197C5ECE2D9}"/>
              </a:ext>
            </a:extLst>
          </p:cNvPr>
          <p:cNvSpPr txBox="1"/>
          <p:nvPr/>
        </p:nvSpPr>
        <p:spPr>
          <a:xfrm>
            <a:off x="8388548" y="4879287"/>
            <a:ext cx="3878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 photos par iterations: </a:t>
            </a:r>
            <a:r>
              <a:rPr lang="en-US" sz="1200" dirty="0" err="1"/>
              <a:t>juste</a:t>
            </a:r>
            <a:r>
              <a:rPr lang="en-US" sz="1200" dirty="0"/>
              <a:t> </a:t>
            </a:r>
            <a:r>
              <a:rPr lang="en-US" sz="1200" dirty="0" err="1"/>
              <a:t>avant</a:t>
            </a:r>
            <a:r>
              <a:rPr lang="en-US" sz="1200" dirty="0"/>
              <a:t> </a:t>
            </a:r>
            <a:r>
              <a:rPr lang="en-US" sz="1200" dirty="0" err="1"/>
              <a:t>puis</a:t>
            </a:r>
            <a:r>
              <a:rPr lang="en-US" sz="1200" dirty="0"/>
              <a:t> </a:t>
            </a:r>
            <a:r>
              <a:rPr lang="en-US" sz="1200" dirty="0" err="1"/>
              <a:t>juste</a:t>
            </a:r>
            <a:r>
              <a:rPr lang="en-US" sz="1200" dirty="0"/>
              <a:t> après la projection avec GAN</a:t>
            </a:r>
          </a:p>
          <a:p>
            <a:r>
              <a:rPr lang="en-US" sz="1200" dirty="0" err="1"/>
              <a:t>Ici</a:t>
            </a:r>
            <a:r>
              <a:rPr lang="en-US" sz="1200" dirty="0"/>
              <a:t> 50 iterations, </a:t>
            </a:r>
            <a:r>
              <a:rPr lang="en-US" sz="1200" dirty="0" err="1"/>
              <a:t>donc</a:t>
            </a:r>
            <a:r>
              <a:rPr lang="en-US" sz="1200" dirty="0"/>
              <a:t> GIF de 100 images</a:t>
            </a:r>
          </a:p>
        </p:txBody>
      </p:sp>
      <p:pic>
        <p:nvPicPr>
          <p:cNvPr id="28" name="MAM_projGAN">
            <a:hlinkClick r:id="" action="ppaction://media"/>
            <a:extLst>
              <a:ext uri="{FF2B5EF4-FFF2-40B4-BE49-F238E27FC236}">
                <a16:creationId xmlns:a16="http://schemas.microsoft.com/office/drawing/2014/main" id="{43F88314-D8EF-C94D-74D4-7BEFC38A23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19839" y="2112702"/>
            <a:ext cx="2696626" cy="2696626"/>
          </a:xfrm>
          <a:prstGeom prst="rect">
            <a:avLst/>
          </a:prstGeom>
        </p:spPr>
      </p:pic>
      <p:pic>
        <p:nvPicPr>
          <p:cNvPr id="29" name="MAM_projNorm0_projGAN">
            <a:hlinkClick r:id="" action="ppaction://media"/>
            <a:extLst>
              <a:ext uri="{FF2B5EF4-FFF2-40B4-BE49-F238E27FC236}">
                <a16:creationId xmlns:a16="http://schemas.microsoft.com/office/drawing/2014/main" id="{6812BB91-BD73-CB11-CB7A-E8A1D2A8E53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8548" y="2238265"/>
            <a:ext cx="2696626" cy="269662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BEFC578-24F8-1CDF-1758-D86BB5BA317C}"/>
              </a:ext>
            </a:extLst>
          </p:cNvPr>
          <p:cNvSpPr txBox="1"/>
          <p:nvPr/>
        </p:nvSpPr>
        <p:spPr>
          <a:xfrm>
            <a:off x="914616" y="1668544"/>
            <a:ext cx="1526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2 images</a:t>
            </a:r>
          </a:p>
        </p:txBody>
      </p:sp>
    </p:spTree>
    <p:extLst>
      <p:ext uri="{BB962C8B-B14F-4D97-AF65-F5344CB8AC3E}">
        <p14:creationId xmlns:p14="http://schemas.microsoft.com/office/powerpoint/2010/main" val="84652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000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M_projNorm0RGB_GAN">
            <a:hlinkClick r:id="" action="ppaction://media"/>
            <a:extLst>
              <a:ext uri="{FF2B5EF4-FFF2-40B4-BE49-F238E27FC236}">
                <a16:creationId xmlns:a16="http://schemas.microsoft.com/office/drawing/2014/main" id="{AA840BD7-6D15-35C4-6F88-CDDF295190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52576" y="1945543"/>
            <a:ext cx="2663125" cy="2663125"/>
          </a:xfrm>
          <a:prstGeom prst="rect">
            <a:avLst/>
          </a:prstGeom>
        </p:spPr>
      </p:pic>
      <p:pic>
        <p:nvPicPr>
          <p:cNvPr id="4" name="MAM_projNorm0RGB">
            <a:hlinkClick r:id="" action="ppaction://media"/>
            <a:extLst>
              <a:ext uri="{FF2B5EF4-FFF2-40B4-BE49-F238E27FC236}">
                <a16:creationId xmlns:a16="http://schemas.microsoft.com/office/drawing/2014/main" id="{3E139D9D-D155-F882-3FBA-ADA0D6E85CB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64437" y="1863267"/>
            <a:ext cx="2663125" cy="2663125"/>
          </a:xfrm>
          <a:prstGeom prst="rect">
            <a:avLst/>
          </a:prstGeom>
        </p:spPr>
      </p:pic>
      <p:pic>
        <p:nvPicPr>
          <p:cNvPr id="5" name="Image 4" descr="Une image contenant chaussures, chaussure, chaussures de sport, Chaussure de marche&#10;&#10;Description générée automatiquement">
            <a:extLst>
              <a:ext uri="{FF2B5EF4-FFF2-40B4-BE49-F238E27FC236}">
                <a16:creationId xmlns:a16="http://schemas.microsoft.com/office/drawing/2014/main" id="{4DE5CD0D-5FCE-10C1-A3B1-A7EC328CB4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64"/>
          <a:stretch/>
        </p:blipFill>
        <p:spPr>
          <a:xfrm>
            <a:off x="85724" y="369820"/>
            <a:ext cx="2570012" cy="129872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2C9C7BB8-7303-9EF8-7234-26FA4FC2A6D7}"/>
              </a:ext>
            </a:extLst>
          </p:cNvPr>
          <p:cNvSpPr txBox="1"/>
          <p:nvPr/>
        </p:nvSpPr>
        <p:spPr>
          <a:xfrm>
            <a:off x="174603" y="0"/>
            <a:ext cx="652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MAM + </a:t>
            </a:r>
            <a:r>
              <a:rPr lang="en-US" b="1" dirty="0" err="1"/>
              <a:t>proj</a:t>
            </a:r>
            <a:r>
              <a:rPr lang="en-US" b="1" dirty="0"/>
              <a:t> Norm0 RGB  et MAM + </a:t>
            </a:r>
            <a:r>
              <a:rPr lang="en-US" b="1" dirty="0" err="1"/>
              <a:t>proj</a:t>
            </a:r>
            <a:r>
              <a:rPr lang="en-US" b="1" dirty="0"/>
              <a:t> Norm0 RGB  + GAN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080BF1B-8DB9-74FC-2477-1EF15F4966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4338" y="2900575"/>
            <a:ext cx="1317834" cy="395742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23BDBDFF-D60E-DE49-6278-13B67F23F870}"/>
              </a:ext>
            </a:extLst>
          </p:cNvPr>
          <p:cNvSpPr txBox="1"/>
          <p:nvPr/>
        </p:nvSpPr>
        <p:spPr>
          <a:xfrm>
            <a:off x="174604" y="2900575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Sinkhorn</a:t>
            </a:r>
            <a:endParaRPr lang="en-US" b="1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901B249-A693-9E09-EA7C-E6458CCB7E64}"/>
              </a:ext>
            </a:extLst>
          </p:cNvPr>
          <p:cNvSpPr txBox="1"/>
          <p:nvPr/>
        </p:nvSpPr>
        <p:spPr>
          <a:xfrm>
            <a:off x="174603" y="4218454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BCAEAD9-7837-E996-E060-D104C2055313}"/>
              </a:ext>
            </a:extLst>
          </p:cNvPr>
          <p:cNvSpPr txBox="1"/>
          <p:nvPr/>
        </p:nvSpPr>
        <p:spPr>
          <a:xfrm>
            <a:off x="278736" y="5544079"/>
            <a:ext cx="1624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/>
              <a:t>Sinkhorn</a:t>
            </a:r>
            <a:r>
              <a:rPr lang="en-US" sz="1200" b="1" dirty="0"/>
              <a:t> </a:t>
            </a:r>
            <a:r>
              <a:rPr lang="en-US" sz="1200" b="1" dirty="0" err="1"/>
              <a:t>puis</a:t>
            </a:r>
            <a:r>
              <a:rPr lang="en-US" sz="1200" b="1" dirty="0"/>
              <a:t> projection GAN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AE24E7A-2D38-ED87-AE18-C7E3753E0534}"/>
              </a:ext>
            </a:extLst>
          </p:cNvPr>
          <p:cNvSpPr txBox="1"/>
          <p:nvPr/>
        </p:nvSpPr>
        <p:spPr>
          <a:xfrm>
            <a:off x="1206705" y="2717495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Dror</a:t>
            </a:r>
            <a:r>
              <a:rPr lang="en-US" b="1" dirty="0"/>
              <a:t> Simon: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4142793-A49C-5603-72B2-3ABF1BD0F5E7}"/>
              </a:ext>
            </a:extLst>
          </p:cNvPr>
          <p:cNvSpPr txBox="1"/>
          <p:nvPr/>
        </p:nvSpPr>
        <p:spPr>
          <a:xfrm>
            <a:off x="4323455" y="1135712"/>
            <a:ext cx="3878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MAM avec la projection Norm0 sur </a:t>
            </a:r>
            <a:r>
              <a:rPr lang="en-US" dirty="0" err="1">
                <a:solidFill>
                  <a:srgbClr val="00B050"/>
                </a:solidFill>
              </a:rPr>
              <a:t>l’image</a:t>
            </a:r>
            <a:r>
              <a:rPr lang="en-US" dirty="0">
                <a:solidFill>
                  <a:srgbClr val="00B050"/>
                </a:solidFill>
              </a:rPr>
              <a:t> RGB </a:t>
            </a:r>
            <a:r>
              <a:rPr lang="en-US" dirty="0" err="1">
                <a:solidFill>
                  <a:srgbClr val="00B050"/>
                </a:solidFill>
              </a:rPr>
              <a:t>integré</a:t>
            </a:r>
            <a:r>
              <a:rPr lang="en-US" dirty="0">
                <a:solidFill>
                  <a:srgbClr val="00B050"/>
                </a:solidFill>
              </a:rPr>
              <a:t> dans les iterations :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8C40CF1-39C2-DAE8-77AC-FA6EEDD13647}"/>
              </a:ext>
            </a:extLst>
          </p:cNvPr>
          <p:cNvSpPr txBox="1"/>
          <p:nvPr/>
        </p:nvSpPr>
        <p:spPr>
          <a:xfrm>
            <a:off x="8227781" y="1135712"/>
            <a:ext cx="3878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MAM avec la projection sur Norm0 sur </a:t>
            </a:r>
            <a:r>
              <a:rPr lang="en-US" dirty="0" err="1">
                <a:solidFill>
                  <a:srgbClr val="00B050"/>
                </a:solidFill>
              </a:rPr>
              <a:t>l’image</a:t>
            </a:r>
            <a:r>
              <a:rPr lang="en-US" dirty="0">
                <a:solidFill>
                  <a:srgbClr val="00B050"/>
                </a:solidFill>
              </a:rPr>
              <a:t> RGB </a:t>
            </a:r>
            <a:r>
              <a:rPr lang="en-US" u="sng" dirty="0" err="1">
                <a:solidFill>
                  <a:srgbClr val="00B050"/>
                </a:solidFill>
              </a:rPr>
              <a:t>puis</a:t>
            </a:r>
            <a:r>
              <a:rPr lang="en-US" dirty="0">
                <a:solidFill>
                  <a:srgbClr val="00B050"/>
                </a:solidFill>
              </a:rPr>
              <a:t> GAN </a:t>
            </a:r>
            <a:r>
              <a:rPr lang="en-US" dirty="0" err="1">
                <a:solidFill>
                  <a:srgbClr val="00B050"/>
                </a:solidFill>
              </a:rPr>
              <a:t>integré</a:t>
            </a:r>
            <a:r>
              <a:rPr lang="en-US" dirty="0">
                <a:solidFill>
                  <a:srgbClr val="00B050"/>
                </a:solidFill>
              </a:rPr>
              <a:t> dans les iterations :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101BDB3-3852-6B6A-02CF-1D8A81C90680}"/>
              </a:ext>
            </a:extLst>
          </p:cNvPr>
          <p:cNvSpPr txBox="1"/>
          <p:nvPr/>
        </p:nvSpPr>
        <p:spPr>
          <a:xfrm>
            <a:off x="4436750" y="4790954"/>
            <a:ext cx="3878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 photos par iterations: </a:t>
            </a:r>
            <a:r>
              <a:rPr lang="en-US" sz="1200" dirty="0" err="1"/>
              <a:t>juste</a:t>
            </a:r>
            <a:r>
              <a:rPr lang="en-US" sz="1200" dirty="0"/>
              <a:t> </a:t>
            </a:r>
            <a:r>
              <a:rPr lang="en-US" sz="1200" dirty="0" err="1"/>
              <a:t>avant</a:t>
            </a:r>
            <a:r>
              <a:rPr lang="en-US" sz="1200" dirty="0"/>
              <a:t> </a:t>
            </a:r>
            <a:r>
              <a:rPr lang="en-US" sz="1200" dirty="0" err="1"/>
              <a:t>puis</a:t>
            </a:r>
            <a:r>
              <a:rPr lang="en-US" sz="1200" dirty="0"/>
              <a:t> </a:t>
            </a:r>
            <a:r>
              <a:rPr lang="en-US" sz="1200" dirty="0" err="1"/>
              <a:t>juste</a:t>
            </a:r>
            <a:r>
              <a:rPr lang="en-US" sz="1200" dirty="0"/>
              <a:t> après la projection avec GAN</a:t>
            </a:r>
          </a:p>
          <a:p>
            <a:r>
              <a:rPr lang="en-US" sz="1200" dirty="0" err="1"/>
              <a:t>Ici</a:t>
            </a:r>
            <a:r>
              <a:rPr lang="en-US" sz="1200" dirty="0"/>
              <a:t> 50 iterations, </a:t>
            </a:r>
            <a:r>
              <a:rPr lang="en-US" sz="1200" dirty="0" err="1"/>
              <a:t>donc</a:t>
            </a:r>
            <a:r>
              <a:rPr lang="en-US" sz="1200" dirty="0"/>
              <a:t> GIF de 100 images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35FE6FB-9ACB-5457-F046-5197C5ECE2D9}"/>
              </a:ext>
            </a:extLst>
          </p:cNvPr>
          <p:cNvSpPr txBox="1"/>
          <p:nvPr/>
        </p:nvSpPr>
        <p:spPr>
          <a:xfrm>
            <a:off x="8388548" y="4879287"/>
            <a:ext cx="3878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 photos par iterations: </a:t>
            </a:r>
            <a:r>
              <a:rPr lang="en-US" sz="1200" dirty="0" err="1"/>
              <a:t>juste</a:t>
            </a:r>
            <a:r>
              <a:rPr lang="en-US" sz="1200" dirty="0"/>
              <a:t> </a:t>
            </a:r>
            <a:r>
              <a:rPr lang="en-US" sz="1200" dirty="0" err="1"/>
              <a:t>avant</a:t>
            </a:r>
            <a:r>
              <a:rPr lang="en-US" sz="1200" dirty="0"/>
              <a:t> </a:t>
            </a:r>
            <a:r>
              <a:rPr lang="en-US" sz="1200" dirty="0" err="1"/>
              <a:t>puis</a:t>
            </a:r>
            <a:r>
              <a:rPr lang="en-US" sz="1200" dirty="0"/>
              <a:t> </a:t>
            </a:r>
            <a:r>
              <a:rPr lang="en-US" sz="1200" dirty="0" err="1"/>
              <a:t>juste</a:t>
            </a:r>
            <a:r>
              <a:rPr lang="en-US" sz="1200" dirty="0"/>
              <a:t> après la projection avec GAN</a:t>
            </a:r>
          </a:p>
          <a:p>
            <a:r>
              <a:rPr lang="en-US" sz="1200" dirty="0" err="1"/>
              <a:t>Ici</a:t>
            </a:r>
            <a:r>
              <a:rPr lang="en-US" sz="1200" dirty="0"/>
              <a:t> 50 iterations, </a:t>
            </a:r>
            <a:r>
              <a:rPr lang="en-US" sz="1200" dirty="0" err="1"/>
              <a:t>donc</a:t>
            </a:r>
            <a:r>
              <a:rPr lang="en-US" sz="1200" dirty="0"/>
              <a:t> GIF de 100 images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BEFC578-24F8-1CDF-1758-D86BB5BA317C}"/>
              </a:ext>
            </a:extLst>
          </p:cNvPr>
          <p:cNvSpPr txBox="1"/>
          <p:nvPr/>
        </p:nvSpPr>
        <p:spPr>
          <a:xfrm>
            <a:off x="914616" y="1668544"/>
            <a:ext cx="1526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2 images</a:t>
            </a:r>
          </a:p>
        </p:txBody>
      </p:sp>
    </p:spTree>
    <p:extLst>
      <p:ext uri="{BB962C8B-B14F-4D97-AF65-F5344CB8AC3E}">
        <p14:creationId xmlns:p14="http://schemas.microsoft.com/office/powerpoint/2010/main" val="384439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chaussures, chaussure&#10;&#10;Description générée automatiquement">
            <a:extLst>
              <a:ext uri="{FF2B5EF4-FFF2-40B4-BE49-F238E27FC236}">
                <a16:creationId xmlns:a16="http://schemas.microsoft.com/office/drawing/2014/main" id="{9CE0F873-4C86-38BD-3BBB-F42ABC0FC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32" y="-5621666"/>
            <a:ext cx="3553238" cy="1243633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318730D-62DA-5A43-055C-D1BEBB013015}"/>
              </a:ext>
            </a:extLst>
          </p:cNvPr>
          <p:cNvSpPr txBox="1"/>
          <p:nvPr/>
        </p:nvSpPr>
        <p:spPr>
          <a:xfrm>
            <a:off x="1970981" y="7151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iterations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C9C7BB8-7303-9EF8-7234-26FA4FC2A6D7}"/>
              </a:ext>
            </a:extLst>
          </p:cNvPr>
          <p:cNvSpPr txBox="1"/>
          <p:nvPr/>
        </p:nvSpPr>
        <p:spPr>
          <a:xfrm>
            <a:off x="174603" y="0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MAM </a:t>
            </a:r>
            <a:r>
              <a:rPr lang="en-US" b="1" dirty="0">
                <a:solidFill>
                  <a:srgbClr val="FF0000"/>
                </a:solidFill>
              </a:rPr>
              <a:t>3 shoes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AE24E7A-2D38-ED87-AE18-C7E3753E0534}"/>
              </a:ext>
            </a:extLst>
          </p:cNvPr>
          <p:cNvSpPr txBox="1"/>
          <p:nvPr/>
        </p:nvSpPr>
        <p:spPr>
          <a:xfrm>
            <a:off x="268305" y="3365645"/>
            <a:ext cx="2735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Dror</a:t>
            </a:r>
            <a:r>
              <a:rPr lang="en-US" b="1" dirty="0"/>
              <a:t> Simon can’t handle 3 shoes without IBP.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028FC55-E34F-EA8F-1730-00E3FF5A70AD}"/>
              </a:ext>
            </a:extLst>
          </p:cNvPr>
          <p:cNvSpPr txBox="1"/>
          <p:nvPr/>
        </p:nvSpPr>
        <p:spPr>
          <a:xfrm>
            <a:off x="3938107" y="4970770"/>
            <a:ext cx="16245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128 x 128 = 12384 pixels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062158-9D45-BEFC-1328-B2729C150E57}"/>
              </a:ext>
            </a:extLst>
          </p:cNvPr>
          <p:cNvSpPr/>
          <p:nvPr/>
        </p:nvSpPr>
        <p:spPr>
          <a:xfrm>
            <a:off x="5811139" y="4970770"/>
            <a:ext cx="3553239" cy="17034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4142793-A49C-5603-72B2-3ABF1BD0F5E7}"/>
              </a:ext>
            </a:extLst>
          </p:cNvPr>
          <p:cNvSpPr txBox="1"/>
          <p:nvPr/>
        </p:nvSpPr>
        <p:spPr>
          <a:xfrm>
            <a:off x="400846" y="2070252"/>
            <a:ext cx="3878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</a:rPr>
              <a:t>J’essaie</a:t>
            </a:r>
            <a:r>
              <a:rPr lang="en-US" dirty="0">
                <a:solidFill>
                  <a:srgbClr val="00B050"/>
                </a:solidFill>
              </a:rPr>
              <a:t> de </a:t>
            </a:r>
            <a:r>
              <a:rPr lang="en-US" dirty="0" err="1">
                <a:solidFill>
                  <a:srgbClr val="00B050"/>
                </a:solidFill>
              </a:rPr>
              <a:t>rendre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l’image</a:t>
            </a:r>
            <a:r>
              <a:rPr lang="en-US" dirty="0">
                <a:solidFill>
                  <a:srgbClr val="00B050"/>
                </a:solidFill>
              </a:rPr>
              <a:t> plus </a:t>
            </a:r>
            <a:r>
              <a:rPr lang="en-US" dirty="0" err="1">
                <a:solidFill>
                  <a:srgbClr val="00B050"/>
                </a:solidFill>
              </a:rPr>
              <a:t>nette</a:t>
            </a:r>
            <a:r>
              <a:rPr lang="en-US" dirty="0">
                <a:solidFill>
                  <a:srgbClr val="00B050"/>
                </a:solidFill>
              </a:rPr>
              <a:t> avec </a:t>
            </a:r>
            <a:r>
              <a:rPr lang="en-US" dirty="0" err="1">
                <a:solidFill>
                  <a:srgbClr val="00B050"/>
                </a:solidFill>
              </a:rPr>
              <a:t>une</a:t>
            </a:r>
            <a:r>
              <a:rPr lang="en-US" dirty="0">
                <a:solidFill>
                  <a:srgbClr val="00B050"/>
                </a:solidFill>
              </a:rPr>
              <a:t> projection APRES 20 iterations de MAM</a:t>
            </a:r>
          </a:p>
        </p:txBody>
      </p:sp>
      <p:pic>
        <p:nvPicPr>
          <p:cNvPr id="6" name="Image 5" descr="Une image contenant habits, chaussure, Chaussures de ville, chaussures&#10;&#10;Description générée automatiquement">
            <a:extLst>
              <a:ext uri="{FF2B5EF4-FFF2-40B4-BE49-F238E27FC236}">
                <a16:creationId xmlns:a16="http://schemas.microsoft.com/office/drawing/2014/main" id="{75254A8E-77C4-3A89-A6F6-FFB886767D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4" y="502973"/>
            <a:ext cx="497205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91709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1757</TotalTime>
  <Words>569</Words>
  <Application>Microsoft Office PowerPoint</Application>
  <PresentationFormat>Grand écran</PresentationFormat>
  <Paragraphs>86</Paragraphs>
  <Slides>11</Slides>
  <Notes>0</Notes>
  <HiddenSlides>0</HiddenSlides>
  <MMClips>6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IFP Energies Nouvelles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MIMOUNI Daniel</dc:creator>
  <cp:lastModifiedBy>MIMOUNI Daniel</cp:lastModifiedBy>
  <cp:revision>18</cp:revision>
  <dcterms:created xsi:type="dcterms:W3CDTF">2024-10-30T10:35:35Z</dcterms:created>
  <dcterms:modified xsi:type="dcterms:W3CDTF">2024-11-04T14:29:51Z</dcterms:modified>
</cp:coreProperties>
</file>